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</p:sldIdLst>
  <p:sldSz cy="13716000" cx="24384000"/>
  <p:notesSz cx="6858000" cy="9144000"/>
  <p:embeddedFontLst>
    <p:embeddedFont>
      <p:font typeface="Montserrat SemiBold"/>
      <p:regular r:id="rId50"/>
      <p:bold r:id="rId51"/>
      <p:italic r:id="rId52"/>
      <p:boldItalic r:id="rId53"/>
    </p:embeddedFont>
    <p:embeddedFont>
      <p:font typeface="Raleway"/>
      <p:regular r:id="rId54"/>
      <p:bold r:id="rId55"/>
      <p:italic r:id="rId56"/>
      <p:boldItalic r:id="rId57"/>
    </p:embeddedFont>
    <p:embeddedFont>
      <p:font typeface="Proxima Nova"/>
      <p:regular r:id="rId58"/>
      <p:bold r:id="rId59"/>
      <p:italic r:id="rId60"/>
      <p:boldItalic r:id="rId61"/>
    </p:embeddedFont>
    <p:embeddedFont>
      <p:font typeface="Montserrat"/>
      <p:regular r:id="rId62"/>
      <p:bold r:id="rId63"/>
      <p:italic r:id="rId64"/>
      <p:boldItalic r:id="rId65"/>
    </p:embeddedFont>
    <p:embeddedFont>
      <p:font typeface="Montserrat Medium"/>
      <p:regular r:id="rId66"/>
      <p:bold r:id="rId67"/>
      <p:italic r:id="rId68"/>
      <p:boldItalic r:id="rId69"/>
    </p:embeddedFont>
    <p:embeddedFont>
      <p:font typeface="Helvetica Neue"/>
      <p:regular r:id="rId70"/>
      <p:bold r:id="rId71"/>
      <p:italic r:id="rId72"/>
      <p:boldItalic r:id="rId73"/>
    </p:embeddedFont>
    <p:embeddedFont>
      <p:font typeface="Montserrat ExtraBold"/>
      <p:bold r:id="rId74"/>
      <p:bold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font" Target="fonts/HelveticaNeue-boldItalic.fntdata"/><Relationship Id="rId72" Type="http://schemas.openxmlformats.org/officeDocument/2006/relationships/font" Target="fonts/HelveticaNeue-italic.fntdata"/><Relationship Id="rId31" Type="http://schemas.openxmlformats.org/officeDocument/2006/relationships/slide" Target="slides/slide27.xml"/><Relationship Id="rId75" Type="http://schemas.openxmlformats.org/officeDocument/2006/relationships/font" Target="fonts/MontserratExtraBold-boldItalic.fntdata"/><Relationship Id="rId30" Type="http://schemas.openxmlformats.org/officeDocument/2006/relationships/slide" Target="slides/slide26.xml"/><Relationship Id="rId74" Type="http://schemas.openxmlformats.org/officeDocument/2006/relationships/font" Target="fonts/MontserratExtraBold-bold.fntdata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1" Type="http://schemas.openxmlformats.org/officeDocument/2006/relationships/font" Target="fonts/HelveticaNeue-bold.fntdata"/><Relationship Id="rId70" Type="http://schemas.openxmlformats.org/officeDocument/2006/relationships/font" Target="fonts/HelveticaNeue-regular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Montserrat-regular.fntdata"/><Relationship Id="rId61" Type="http://schemas.openxmlformats.org/officeDocument/2006/relationships/font" Target="fonts/ProximaNova-boldItalic.fntdata"/><Relationship Id="rId20" Type="http://schemas.openxmlformats.org/officeDocument/2006/relationships/slide" Target="slides/slide16.xml"/><Relationship Id="rId64" Type="http://schemas.openxmlformats.org/officeDocument/2006/relationships/font" Target="fonts/Montserrat-italic.fntdata"/><Relationship Id="rId63" Type="http://schemas.openxmlformats.org/officeDocument/2006/relationships/font" Target="fonts/Montserrat-bold.fntdata"/><Relationship Id="rId22" Type="http://schemas.openxmlformats.org/officeDocument/2006/relationships/slide" Target="slides/slide18.xml"/><Relationship Id="rId66" Type="http://schemas.openxmlformats.org/officeDocument/2006/relationships/font" Target="fonts/MontserratMedium-regular.fntdata"/><Relationship Id="rId21" Type="http://schemas.openxmlformats.org/officeDocument/2006/relationships/slide" Target="slides/slide17.xml"/><Relationship Id="rId65" Type="http://schemas.openxmlformats.org/officeDocument/2006/relationships/font" Target="fonts/Montserrat-boldItalic.fntdata"/><Relationship Id="rId24" Type="http://schemas.openxmlformats.org/officeDocument/2006/relationships/slide" Target="slides/slide20.xml"/><Relationship Id="rId68" Type="http://schemas.openxmlformats.org/officeDocument/2006/relationships/font" Target="fonts/MontserratMedium-italic.fntdata"/><Relationship Id="rId23" Type="http://schemas.openxmlformats.org/officeDocument/2006/relationships/slide" Target="slides/slide19.xml"/><Relationship Id="rId67" Type="http://schemas.openxmlformats.org/officeDocument/2006/relationships/font" Target="fonts/MontserratMedium-bold.fntdata"/><Relationship Id="rId60" Type="http://schemas.openxmlformats.org/officeDocument/2006/relationships/font" Target="fonts/ProximaNova-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MontserratMedium-bold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ontserratSemiBold-bold.fntdata"/><Relationship Id="rId50" Type="http://schemas.openxmlformats.org/officeDocument/2006/relationships/font" Target="fonts/MontserratSemiBold-regular.fntdata"/><Relationship Id="rId53" Type="http://schemas.openxmlformats.org/officeDocument/2006/relationships/font" Target="fonts/MontserratSemiBold-boldItalic.fntdata"/><Relationship Id="rId52" Type="http://schemas.openxmlformats.org/officeDocument/2006/relationships/font" Target="fonts/MontserratSemiBold-italic.fntdata"/><Relationship Id="rId11" Type="http://schemas.openxmlformats.org/officeDocument/2006/relationships/slide" Target="slides/slide7.xml"/><Relationship Id="rId55" Type="http://schemas.openxmlformats.org/officeDocument/2006/relationships/font" Target="fonts/Raleway-bold.fntdata"/><Relationship Id="rId10" Type="http://schemas.openxmlformats.org/officeDocument/2006/relationships/slide" Target="slides/slide6.xml"/><Relationship Id="rId54" Type="http://schemas.openxmlformats.org/officeDocument/2006/relationships/font" Target="fonts/Raleway-regular.fntdata"/><Relationship Id="rId13" Type="http://schemas.openxmlformats.org/officeDocument/2006/relationships/slide" Target="slides/slide9.xml"/><Relationship Id="rId57" Type="http://schemas.openxmlformats.org/officeDocument/2006/relationships/font" Target="fonts/Raleway-boldItalic.fntdata"/><Relationship Id="rId12" Type="http://schemas.openxmlformats.org/officeDocument/2006/relationships/slide" Target="slides/slide8.xml"/><Relationship Id="rId56" Type="http://schemas.openxmlformats.org/officeDocument/2006/relationships/font" Target="fonts/Raleway-italic.fntdata"/><Relationship Id="rId15" Type="http://schemas.openxmlformats.org/officeDocument/2006/relationships/slide" Target="slides/slide11.xml"/><Relationship Id="rId59" Type="http://schemas.openxmlformats.org/officeDocument/2006/relationships/font" Target="fonts/ProximaNova-bold.fntdata"/><Relationship Id="rId14" Type="http://schemas.openxmlformats.org/officeDocument/2006/relationships/slide" Target="slides/slide10.xml"/><Relationship Id="rId58" Type="http://schemas.openxmlformats.org/officeDocument/2006/relationships/font" Target="fonts/ProximaNova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gif>
</file>

<file path=ppt/media/image11.gif>
</file>

<file path=ppt/media/image13.gif>
</file>

<file path=ppt/media/image14.gif>
</file>

<file path=ppt/media/image15.gif>
</file>

<file path=ppt/media/image16.png>
</file>

<file path=ppt/media/image5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bc83f42ece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2bc83f42ec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bf0a904095_0_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22" name="Google Shape;222;g2bf0a904095_0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bf0a904095_0_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9" name="Google Shape;239;g2bf0a904095_0_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f0a904095_0_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56" name="Google Shape;256;g2bf0a904095_0_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bf0a904095_0_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73" name="Google Shape;273;g2bf0a904095_0_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bf0a904095_0_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0" name="Google Shape;290;g2bf0a904095_0_9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bf0a904095_0_1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07" name="Google Shape;307;g2bf0a904095_0_1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bf0a904095_0_1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24" name="Google Shape;324;g2bf0a904095_0_1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bf0a904095_0_1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41" name="Google Shape;341;g2bf0a904095_0_1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bf0a904095_0_1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Tourniquet : Chaque processus reçoit un quantum de temps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Une fois le quantum épuisé, le processus passe la main au retourne dans la file d’attente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En anglais : round robin (ruban rond)</a:t>
            </a:r>
            <a:endParaRPr sz="1400"/>
          </a:p>
        </p:txBody>
      </p:sp>
      <p:sp>
        <p:nvSpPr>
          <p:cNvPr id="358" name="Google Shape;358;g2bf0a904095_0_1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bf0a904095_0_1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75" name="Google Shape;375;g2bf0a904095_0_1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ccf9a8c02_0_2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7" name="Google Shape;87;g2bccf9a8c02_0_2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bf0a904095_0_1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92" name="Google Shape;392;g2bf0a904095_0_19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bf0a904095_0_2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9" name="Google Shape;409;g2bf0a904095_0_2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bf0a904095_0_2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26" name="Google Shape;426;g2bf0a904095_0_2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bf0a904095_0_2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Voir l’arbre des processus : ps aux --forest ou pstree</a:t>
            </a:r>
            <a:endParaRPr sz="1400"/>
          </a:p>
        </p:txBody>
      </p:sp>
      <p:sp>
        <p:nvSpPr>
          <p:cNvPr id="443" name="Google Shape;443;g2bf0a904095_0_2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bf0a904095_0_2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80" name="Google Shape;480;g2bf0a904095_0_2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bf0a904095_0_3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97" name="Google Shape;497;g2bf0a904095_0_3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bf0a904095_0_3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14" name="Google Shape;514;g2bf0a904095_0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2bf0a904095_0_3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31" name="Google Shape;531;g2bf0a904095_0_3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2bf0a904095_0_3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48" name="Google Shape;548;g2bf0a904095_0_3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bf0a904095_0_3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65" name="Google Shape;565;g2bf0a904095_0_3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bea8db99fb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6" name="Google Shape;96;g2bea8db99fb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2bf0a904095_0_3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82" name="Google Shape;582;g2bf0a904095_0_38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bf0a904095_0_3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99" name="Google Shape;599;g2bf0a904095_0_39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2bf0a904095_0_4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16" name="Google Shape;616;g2bf0a904095_0_4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bf0a904095_0_4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33" name="Google Shape;633;g2bf0a904095_0_4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bf0a904095_0_4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50" name="Google Shape;650;g2bf0a904095_0_4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2bf0a904095_0_4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67" name="Google Shape;667;g2bf0a904095_0_46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2bf0a904095_0_4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84" name="Google Shape;684;g2bf0a904095_0_4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2bf0a904095_0_5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01" name="Google Shape;701;g2bf0a904095_0_5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2bf0a904095_0_5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18" name="Google Shape;718;g2bf0a904095_0_5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bf0a904095_0_5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35" name="Google Shape;735;g2bf0a904095_0_5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bea8db99fb_0_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0" name="Google Shape;120;g2bea8db99fb_0_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2bf0a904095_0_5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52" name="Google Shape;752;g2bf0a904095_0_5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2bf0a904095_0_5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69" name="Google Shape;769;g2bf0a904095_0_5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2bf0a904095_0_5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786" name="Google Shape;786;g2bf0a904095_0_5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2bccf9a8c02_0_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g2bccf9a8c02_0_2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5adcd602af_0_2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g25adcd602af_0_2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bea7dd5d5c_0_1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g2bea7dd5d5c_0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bea8db99fb_0_1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37" name="Google Shape;137;g2bea8db99fb_0_1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bee5dc7f32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54" name="Google Shape;154;g2bee5dc7f32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bee5dc7f32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71" name="Google Shape;171;g2bee5dc7f32_0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bf0a904095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88" name="Google Shape;188;g2bf0a904095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bf0a904095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05" name="Google Shape;205;g2bf0a904095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2" type="body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éclaration">
  <p:cSld name="Déclara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idx="1" type="body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it important">
  <p:cSld name="Fait importa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1pPr>
            <a:lvl2pPr indent="-228600" lvl="1" marL="9144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2pPr>
            <a:lvl3pPr indent="-228600" lvl="2" marL="13716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3pPr>
            <a:lvl4pPr indent="-228600" lvl="3" marL="18288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4pPr>
            <a:lvl5pPr indent="-228600" lvl="4" marL="228600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Helvetica Neue"/>
              <a:buNone/>
              <a:defRPr b="1" sz="250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2" type="body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>
            <p:ph idx="2" type="pic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/>
          <p:nvPr>
            <p:ph idx="3" type="pic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4"/>
          <p:cNvSpPr/>
          <p:nvPr>
            <p:ph idx="4" type="pic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>
            <p:ph idx="2" type="pic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#21_Title_big_card_black">
  <p:cSld name="CUSTOM_1_1_1_1_1_1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2794933" y="8027067"/>
            <a:ext cx="10924800" cy="28815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Montserrat Medium"/>
              <a:buNone/>
              <a:defRPr sz="27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2" type="title"/>
          </p:nvPr>
        </p:nvSpPr>
        <p:spPr>
          <a:xfrm>
            <a:off x="2794933" y="2806333"/>
            <a:ext cx="10924800" cy="49521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100"/>
              <a:buFont typeface="Montserrat ExtraBold"/>
              <a:buNone/>
              <a:defRPr sz="101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pic>
        <p:nvPicPr>
          <p:cNvPr descr="black_card.png" id="75" name="Google Shape;7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246114" y="1353272"/>
            <a:ext cx="7833506" cy="1045123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22818090" y="12666269"/>
            <a:ext cx="1463100" cy="3798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hoto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>
            <p:ph idx="2" type="pic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b="1" sz="36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3" type="body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tre titre et photo">
  <p:cSld name="Autre titre et photo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>
            <p:ph idx="2" type="pic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36" name="Google Shape;36;p7"/>
          <p:cNvSpPr/>
          <p:nvPr>
            <p:ph idx="3" type="pic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Sec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b="0" sz="11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ement">
  <p:cSld name="Titre seulem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dre du jour">
  <p:cSld name="Ordre du jou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b="1" sz="5500"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2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1pPr>
            <a:lvl2pPr indent="-228600" lvl="1" marL="9144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2pPr>
            <a:lvl3pPr indent="-228600" lvl="2" marL="13716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3pPr>
            <a:lvl4pPr indent="-228600" lvl="3" marL="1828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4pPr>
            <a:lvl5pPr indent="-228600" lvl="4" marL="22860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b="1" i="0" sz="85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hyperlink" Target="https://fr.wikipedia.org/wiki/M%C3%A9moire_virtuelle" TargetMode="External"/><Relationship Id="rId5" Type="http://schemas.openxmlformats.org/officeDocument/2006/relationships/hyperlink" Target="https://fr.wikipedia.org/wiki/Unit%C3%A9_de_gestion_de_m%C3%A9moire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hyperlink" Target="https://fr.wikipedia.org/wiki/Ordonnancement_dans_les_syst%C3%A8mes_d%27exploitation" TargetMode="External"/><Relationship Id="rId5" Type="http://schemas.openxmlformats.org/officeDocument/2006/relationships/hyperlink" Target="https://fr.wikipedia.org/wiki/Completely_Fair_Scheduler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hyperlink" Target="https://fr.wikipedia.org/wiki/Algorithmes_de_remplacement_des_lignes_de_cach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1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3.gif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5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png"/><Relationship Id="rId4" Type="http://schemas.openxmlformats.org/officeDocument/2006/relationships/hyperlink" Target="https://www.rodsbooks.com/efi-bootloaders/index.html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0.gif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.png"/><Relationship Id="rId4" Type="http://schemas.openxmlformats.org/officeDocument/2006/relationships/hyperlink" Target="https://docs.microsoft.com/en-us/powershell/scripting/samples/managing-services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6.png"/><Relationship Id="rId4" Type="http://schemas.openxmlformats.org/officeDocument/2006/relationships/hyperlink" Target="https://wildcodeschool.github.io/atelier-services-et-processus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81" name="Google Shape;8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2933027" y="2977000"/>
            <a:ext cx="10786200" cy="305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9600">
                <a:latin typeface="Montserrat ExtraBold"/>
                <a:ea typeface="Montserrat ExtraBold"/>
                <a:cs typeface="Montserrat ExtraBold"/>
                <a:sym typeface="Montserrat ExtraBold"/>
              </a:rPr>
              <a:t>Système d’exploitation</a:t>
            </a:r>
            <a:endParaRPr sz="96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2933025" y="6529650"/>
            <a:ext cx="145503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l">
              <a:lnSpc>
                <a:spcPct val="179942"/>
              </a:lnSpc>
              <a:spcBef>
                <a:spcPts val="0"/>
              </a:spcBef>
              <a:spcAft>
                <a:spcPts val="0"/>
              </a:spcAft>
              <a:buClr>
                <a:srgbClr val="15213F"/>
              </a:buClr>
              <a:buSzPts val="1100"/>
              <a:buFont typeface="Roboto"/>
              <a:buNone/>
            </a:pPr>
            <a:r>
              <a:rPr lang="fr" sz="3600">
                <a:solidFill>
                  <a:srgbClr val="15213F"/>
                </a:solidFill>
                <a:latin typeface="Montserrat"/>
                <a:ea typeface="Montserrat"/>
                <a:cs typeface="Montserrat"/>
                <a:sym typeface="Montserrat"/>
              </a:rPr>
              <a:t>Gestion des processeurs et de la mémoire</a:t>
            </a:r>
            <a:endParaRPr sz="3600">
              <a:solidFill>
                <a:srgbClr val="15213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24" name="Google Shape;22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2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26" name="Google Shape;226;p27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Système à temps partagé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27" name="Google Shape;227;p27"/>
          <p:cNvSpPr txBox="1"/>
          <p:nvPr/>
        </p:nvSpPr>
        <p:spPr>
          <a:xfrm>
            <a:off x="949225" y="4632400"/>
            <a:ext cx="3506400" cy="13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Simuler des exécutions simultanées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28" name="Google Shape;228;p2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29" name="Google Shape;229;p27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Système d'exploitation orchestre l'usage des processeurs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Lancement d'un programme (à la demande de l'utilisateur)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Interrompre un programme et récupérer la main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Relancer un programme en attente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Gestion de processus - Ordonnancement.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Egalement appelé “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Multitâche préemptif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”.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0" name="Google Shape;230;p2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31" name="Google Shape;231;p27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p27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3" name="Google Shape;233;p27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4" name="Google Shape;234;p27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5" name="Google Shape;235;p27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6" name="Google Shape;236;p27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41" name="Google Shape;24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2" name="Google Shape;242;p2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43" name="Google Shape;243;p28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La notion de processus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4" name="Google Shape;244;p28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programme en cours d'exécution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45" name="Google Shape;245;p2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46" name="Google Shape;246;p28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Conceptuellement 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Programme en cours d'exécution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Techniquement 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Structure de donnée du système d'exploitation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Informations permettant la gestion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7" name="Google Shape;247;p2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9" name="Google Shape;249;p28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0" name="Google Shape;250;p28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1" name="Google Shape;251;p28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2" name="Google Shape;252;p28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3" name="Google Shape;253;p28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58" name="Google Shape;25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9" name="Google Shape;259;p2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60" name="Google Shape;260;p2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Mode processeur et interruptions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61" name="Google Shape;261;p29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Soutien matériel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62" name="Google Shape;262;p2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63" name="Google Shape;263;p29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Processeur dispose d'un mode protégé (restriction d’accès à certaines instructions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sensibles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Certaines instructions interdites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Force l'appel au système pour accéder au matériel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Mécanisme d'interruptions (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matérielles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Lancement automatique de routine de traitement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Lors de certains événements matériels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Horloge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Commutation de contexte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4" name="Google Shape;264;p2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5" name="Google Shape;265;p29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29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7" name="Google Shape;267;p29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8" name="Google Shape;268;p29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9" name="Google Shape;269;p29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0" name="Google Shape;270;p29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75" name="Google Shape;27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3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77" name="Google Shape;277;p3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Et les données alors ?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8" name="Google Shape;278;p30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Partager une mémoire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79" name="Google Shape;279;p3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80" name="Google Shape;280;p30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Mémoire (rappel) 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Suite de mots mémoire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byte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Adresse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Processus stocke ses données en mémoire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Accès à toute la mémoire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Comment garantir qu'un processus n'accède (et ne modifie) pas les données d'un autre processus (ou du système)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1" name="Google Shape;281;p3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2" name="Google Shape;282;p30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3" name="Google Shape;283;p30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4" name="Google Shape;284;p30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5" name="Google Shape;285;p30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6" name="Google Shape;286;p30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7" name="Google Shape;287;p30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3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293" name="Google Shape;293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4" name="Google Shape;294;p3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95" name="Google Shape;295;p31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96" name="Google Shape;296;p3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97" name="Google Shape;297;p31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 la mémoire et ordonnancement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98" name="Google Shape;29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39950" y="5227050"/>
            <a:ext cx="6304100" cy="630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1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0" name="Google Shape;300;p31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1" name="Google Shape;301;p31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2" name="Google Shape;302;p31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3" name="Google Shape;303;p31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04" name="Google Shape;304;p31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09" name="Google Shape;30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Google Shape;310;p3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11" name="Google Shape;311;p3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Protection de la mémoire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2" name="Google Shape;312;p3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Abstraire la mémoire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13" name="Google Shape;313;p3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14" name="Google Shape;314;p32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Mémoire virtuelle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Adresses virtuelles &lt;=&gt; physiques (MMU - </a:t>
            </a:r>
            <a:r>
              <a:rPr i="1"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Memory Management Unit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Segmentation et/ou Pagination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Allocation par page - Table des pages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Associée à des droits d'accès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Peuvent être déportées sur du stockage (swap)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Plus de mémoire disponible qu'en réalité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5" name="Google Shape;315;p3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16" name="Google Shape;316;p32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7" name="Google Shape;317;p32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8" name="Google Shape;318;p32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9" name="Google Shape;319;p32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0" name="Google Shape;320;p32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1" name="Google Shape;321;p32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26" name="Google Shape;32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7" name="Google Shape;327;p3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28" name="Google Shape;328;p3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Allocation d'un processus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29" name="Google Shape;329;p33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Pas si anodin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30" name="Google Shape;330;p3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31" name="Google Shape;331;p33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Exécutable stocké sur disque =&gt; processus s'exécutant en mémoire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Allocation de mémoire (code, données statiques, pile, tas)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Copie du code en mémoire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2" name="Google Shape;332;p3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33" name="Google Shape;333;p33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4" name="Google Shape;334;p33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5" name="Google Shape;335;p33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6" name="Google Shape;336;p33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7" name="Google Shape;337;p33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8" name="Google Shape;338;p33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43" name="Google Shape;34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" name="Google Shape;344;p3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45" name="Google Shape;345;p3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Allocation d'un processus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6" name="Google Shape;346;p34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Pas si anodin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47" name="Google Shape;347;p3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48" name="Google Shape;348;p34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Création d'un PCB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Process Control Block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Identifiant de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État - priorité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Adresses zones mémoires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Sauvegarde du contexte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Autres informations (métriques)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Insertion dans table des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9" name="Google Shape;349;p3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50" name="Google Shape;350;p34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1" name="Google Shape;351;p34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2" name="Google Shape;352;p34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3" name="Google Shape;353;p34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4" name="Google Shape;354;p34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5" name="Google Shape;355;p34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60" name="Google Shape;36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1" name="Google Shape;361;p3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62" name="Google Shape;362;p3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Ordonnanceur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63" name="Google Shape;363;p35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À qui le tour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64" name="Google Shape;364;p3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65" name="Google Shape;365;p35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À chaque interruption d'un processus le système doit décider quel processus en attente il affecte sur le processeur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Politique d'ordonnancement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En fonction de l'état des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Gestion des priorités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Objectifs : réactivité, optimisation, équité…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 : FIFO (First In First Out), Tourniquet…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CFS (Completely Fair Scheduler)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Ordonnanceur principal linux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6" name="Google Shape;366;p3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67" name="Google Shape;367;p35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8" name="Google Shape;368;p35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9" name="Google Shape;369;p35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0" name="Google Shape;370;p35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1" name="Google Shape;371;p35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2" name="Google Shape;372;p35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77" name="Google Shape;37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8" name="Google Shape;378;p3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79" name="Google Shape;379;p3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Gestion du swap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80" name="Google Shape;380;p36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Swapper oui, mais comment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81" name="Google Shape;381;p3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82" name="Google Shape;382;p36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Quand décharger les pages mémoires en swap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Attendre d'avoir besoin de place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Retrouve un problème de choix (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FIFO, LRU, autre…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Décharger la mémoire avant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En fonction de l'état des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Tentative d'accès à une page sur disque =&gt; Défaut de page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Mise en attente du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Rechargement de la page en mémoire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3" name="Google Shape;383;p3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84" name="Google Shape;384;p36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5" name="Google Shape;385;p36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6" name="Google Shape;386;p36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7" name="Google Shape;387;p36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8" name="Google Shape;388;p36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9" name="Google Shape;389;p36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90" name="Google Shape;9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2710350" y="4776875"/>
            <a:ext cx="16819800" cy="28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Qu'est-ce qu'un processus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6000">
                <a:latin typeface="Montserrat ExtraBold"/>
                <a:ea typeface="Montserrat ExtraBold"/>
                <a:cs typeface="Montserrat ExtraBold"/>
                <a:sym typeface="Montserrat ExtraBold"/>
              </a:rPr>
              <a:t>A quoi sert la mémoire RAM ?</a:t>
            </a:r>
            <a:endParaRPr sz="6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394" name="Google Shape;39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5" name="Google Shape;395;p3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396" name="Google Shape;396;p37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threads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97" name="Google Shape;397;p37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Programmation parallèle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98" name="Google Shape;398;p3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399" name="Google Shape;399;p37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Constats 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Création d'un processus coûteux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Communication entre processus délicate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Les processus légers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Threads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Plusieurs fils d'exécutions concurrents (parallèles)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Au sein d'un même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Zones mémoires partagées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0" name="Google Shape;400;p3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01" name="Google Shape;401;p37"/>
          <p:cNvSpPr/>
          <p:nvPr/>
        </p:nvSpPr>
        <p:spPr>
          <a:xfrm>
            <a:off x="8953133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2" name="Google Shape;402;p37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3" name="Google Shape;403;p37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4" name="Google Shape;404;p37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5" name="Google Shape;405;p37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6" name="Google Shape;406;p37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3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412" name="Google Shape;412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3" name="Google Shape;413;p3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14" name="Google Shape;414;p38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15" name="Google Shape;415;p3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16" name="Google Shape;416;p38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417" name="Google Shape;41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12118" y="4511075"/>
            <a:ext cx="5947175" cy="7001625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38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9" name="Google Shape;419;p38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0" name="Google Shape;420;p38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1" name="Google Shape;421;p38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2" name="Google Shape;422;p38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23" name="Google Shape;423;p38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28" name="Google Shape;42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9" name="Google Shape;429;p3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30" name="Google Shape;430;p3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métadonnées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31" name="Google Shape;431;p39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Caractéristiques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32" name="Google Shape;432;p3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33" name="Google Shape;433;p39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PID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identifiant du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PPID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identifiant du processus parent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CMD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commande de lancement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UID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identifiant utilisateur associé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GID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identifiant groupe associé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TTY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terminal d'entrée/sortie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État, répertoire de travail, priorité, métriques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Correspond fichiers dans /proc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4" name="Google Shape;434;p3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35" name="Google Shape;435;p39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6" name="Google Shape;436;p39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7" name="Google Shape;437;p39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8" name="Google Shape;438;p39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39" name="Google Shape;439;p39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40" name="Google Shape;440;p39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45" name="Google Shape;445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6" name="Google Shape;446;p4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47" name="Google Shape;447;p4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processus linux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48" name="Google Shape;448;p4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Je suis ton père !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49" name="Google Shape;449;p4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50" name="Google Shape;450;p4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51" name="Google Shape;451;p40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2" name="Google Shape;452;p40"/>
          <p:cNvSpPr txBox="1"/>
          <p:nvPr/>
        </p:nvSpPr>
        <p:spPr>
          <a:xfrm>
            <a:off x="11147624" y="6270500"/>
            <a:ext cx="50121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init (pid = 1) - systemd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3" name="Google Shape;453;p40"/>
          <p:cNvSpPr txBox="1"/>
          <p:nvPr/>
        </p:nvSpPr>
        <p:spPr>
          <a:xfrm>
            <a:off x="5236625" y="8418271"/>
            <a:ext cx="38826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NetworkManager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4" name="Google Shape;454;p40"/>
          <p:cNvSpPr txBox="1"/>
          <p:nvPr/>
        </p:nvSpPr>
        <p:spPr>
          <a:xfrm>
            <a:off x="10137109" y="8418271"/>
            <a:ext cx="13290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cron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5" name="Google Shape;455;p40"/>
          <p:cNvSpPr txBox="1"/>
          <p:nvPr/>
        </p:nvSpPr>
        <p:spPr>
          <a:xfrm>
            <a:off x="12484017" y="8418271"/>
            <a:ext cx="19605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lightdm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6" name="Google Shape;456;p40"/>
          <p:cNvSpPr txBox="1"/>
          <p:nvPr/>
        </p:nvSpPr>
        <p:spPr>
          <a:xfrm>
            <a:off x="17909431" y="8418271"/>
            <a:ext cx="21054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rsyslogd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7" name="Google Shape;457;p40"/>
          <p:cNvSpPr txBox="1"/>
          <p:nvPr/>
        </p:nvSpPr>
        <p:spPr>
          <a:xfrm>
            <a:off x="21032626" y="8418271"/>
            <a:ext cx="14295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sshd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8" name="Google Shape;458;p40"/>
          <p:cNvSpPr txBox="1"/>
          <p:nvPr/>
        </p:nvSpPr>
        <p:spPr>
          <a:xfrm>
            <a:off x="15462296" y="8418271"/>
            <a:ext cx="14295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login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9" name="Google Shape;459;p40"/>
          <p:cNvSpPr txBox="1"/>
          <p:nvPr/>
        </p:nvSpPr>
        <p:spPr>
          <a:xfrm>
            <a:off x="8774925" y="10799161"/>
            <a:ext cx="17193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job.sh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60" name="Google Shape;460;p40"/>
          <p:cNvSpPr txBox="1"/>
          <p:nvPr/>
        </p:nvSpPr>
        <p:spPr>
          <a:xfrm>
            <a:off x="15124288" y="10888803"/>
            <a:ext cx="15513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bash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61" name="Google Shape;461;p40"/>
          <p:cNvSpPr txBox="1"/>
          <p:nvPr/>
        </p:nvSpPr>
        <p:spPr>
          <a:xfrm>
            <a:off x="19530750" y="10888803"/>
            <a:ext cx="14295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bash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62" name="Google Shape;462;p40"/>
          <p:cNvSpPr txBox="1"/>
          <p:nvPr/>
        </p:nvSpPr>
        <p:spPr>
          <a:xfrm>
            <a:off x="21747202" y="10888803"/>
            <a:ext cx="1551300" cy="6465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Raleway"/>
                <a:ea typeface="Raleway"/>
                <a:cs typeface="Raleway"/>
                <a:sym typeface="Raleway"/>
              </a:rPr>
              <a:t>bash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463" name="Google Shape;463;p40"/>
          <p:cNvCxnSpPr>
            <a:stCxn id="452" idx="2"/>
            <a:endCxn id="453" idx="0"/>
          </p:cNvCxnSpPr>
          <p:nvPr/>
        </p:nvCxnSpPr>
        <p:spPr>
          <a:xfrm rot="5400000">
            <a:off x="9665174" y="4429700"/>
            <a:ext cx="1501200" cy="6475800"/>
          </a:xfrm>
          <a:prstGeom prst="bentConnector3">
            <a:avLst>
              <a:gd fmla="val 50002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40"/>
          <p:cNvCxnSpPr>
            <a:stCxn id="452" idx="2"/>
            <a:endCxn id="454" idx="0"/>
          </p:cNvCxnSpPr>
          <p:nvPr/>
        </p:nvCxnSpPr>
        <p:spPr>
          <a:xfrm rot="5400000">
            <a:off x="11477024" y="6241550"/>
            <a:ext cx="1501200" cy="2852100"/>
          </a:xfrm>
          <a:prstGeom prst="bentConnector3">
            <a:avLst>
              <a:gd fmla="val 50002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40"/>
          <p:cNvCxnSpPr>
            <a:stCxn id="452" idx="2"/>
            <a:endCxn id="455" idx="0"/>
          </p:cNvCxnSpPr>
          <p:nvPr/>
        </p:nvCxnSpPr>
        <p:spPr>
          <a:xfrm rot="5400000">
            <a:off x="12808424" y="7572950"/>
            <a:ext cx="1501200" cy="189300"/>
          </a:xfrm>
          <a:prstGeom prst="bentConnector3">
            <a:avLst>
              <a:gd fmla="val 50002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40"/>
          <p:cNvCxnSpPr>
            <a:stCxn id="452" idx="2"/>
            <a:endCxn id="458" idx="0"/>
          </p:cNvCxnSpPr>
          <p:nvPr/>
        </p:nvCxnSpPr>
        <p:spPr>
          <a:xfrm flipH="1" rot="-5400000">
            <a:off x="14164724" y="6405950"/>
            <a:ext cx="1501200" cy="2523300"/>
          </a:xfrm>
          <a:prstGeom prst="bentConnector3">
            <a:avLst>
              <a:gd fmla="val 50002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40"/>
          <p:cNvCxnSpPr>
            <a:stCxn id="452" idx="2"/>
            <a:endCxn id="456" idx="0"/>
          </p:cNvCxnSpPr>
          <p:nvPr/>
        </p:nvCxnSpPr>
        <p:spPr>
          <a:xfrm flipH="1" rot="-5400000">
            <a:off x="15557324" y="5013350"/>
            <a:ext cx="1501200" cy="5308500"/>
          </a:xfrm>
          <a:prstGeom prst="bentConnector3">
            <a:avLst>
              <a:gd fmla="val 50002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40"/>
          <p:cNvCxnSpPr>
            <a:stCxn id="452" idx="2"/>
            <a:endCxn id="457" idx="0"/>
          </p:cNvCxnSpPr>
          <p:nvPr/>
        </p:nvCxnSpPr>
        <p:spPr>
          <a:xfrm flipH="1" rot="-5400000">
            <a:off x="16949924" y="3620750"/>
            <a:ext cx="1501200" cy="8093700"/>
          </a:xfrm>
          <a:prstGeom prst="bentConnector3">
            <a:avLst>
              <a:gd fmla="val 50002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p40"/>
          <p:cNvCxnSpPr>
            <a:stCxn id="454" idx="2"/>
            <a:endCxn id="459" idx="0"/>
          </p:cNvCxnSpPr>
          <p:nvPr/>
        </p:nvCxnSpPr>
        <p:spPr>
          <a:xfrm rot="5400000">
            <a:off x="9350959" y="9348421"/>
            <a:ext cx="1734300" cy="1167000"/>
          </a:xfrm>
          <a:prstGeom prst="bentConnector3">
            <a:avLst>
              <a:gd fmla="val 50003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0" name="Google Shape;470;p40"/>
          <p:cNvCxnSpPr>
            <a:stCxn id="458" idx="2"/>
            <a:endCxn id="460" idx="0"/>
          </p:cNvCxnSpPr>
          <p:nvPr/>
        </p:nvCxnSpPr>
        <p:spPr>
          <a:xfrm rot="5400000">
            <a:off x="15126446" y="9838171"/>
            <a:ext cx="1824000" cy="277200"/>
          </a:xfrm>
          <a:prstGeom prst="bentConnector3">
            <a:avLst>
              <a:gd fmla="val 50001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1" name="Google Shape;471;p40"/>
          <p:cNvCxnSpPr>
            <a:stCxn id="457" idx="2"/>
            <a:endCxn id="461" idx="0"/>
          </p:cNvCxnSpPr>
          <p:nvPr/>
        </p:nvCxnSpPr>
        <p:spPr>
          <a:xfrm rot="5400000">
            <a:off x="20084476" y="9225871"/>
            <a:ext cx="1824000" cy="1501800"/>
          </a:xfrm>
          <a:prstGeom prst="bentConnector3">
            <a:avLst>
              <a:gd fmla="val 50001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2" name="Google Shape;472;p40"/>
          <p:cNvCxnSpPr>
            <a:stCxn id="457" idx="2"/>
            <a:endCxn id="462" idx="0"/>
          </p:cNvCxnSpPr>
          <p:nvPr/>
        </p:nvCxnSpPr>
        <p:spPr>
          <a:xfrm flipH="1" rot="-5400000">
            <a:off x="21223126" y="9589021"/>
            <a:ext cx="1824000" cy="775500"/>
          </a:xfrm>
          <a:prstGeom prst="bentConnector3">
            <a:avLst>
              <a:gd fmla="val 50001" name="adj1"/>
            </a:avLst>
          </a:prstGeom>
          <a:noFill/>
          <a:ln cap="flat" cmpd="sng" w="38100">
            <a:solidFill>
              <a:srgbClr val="42424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3" name="Google Shape;473;p40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4" name="Google Shape;474;p40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5" name="Google Shape;475;p40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6" name="Google Shape;476;p40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7" name="Google Shape;477;p40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82" name="Google Shape;48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3" name="Google Shape;483;p41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484" name="Google Shape;484;p41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Messages standards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85" name="Google Shape;485;p41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Communication inter-processus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486" name="Google Shape;486;p4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487" name="Google Shape;487;p41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Un processus peut envoyer un signal à un autre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 exemple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SIGINT : demande d'interruption (ctrl + c dans un terminal)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SIGTERM : demande d'arrêt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SIGKILL : destruction du processus par le noyau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SIGTSTP : mise en pause (ctrl + z dans un terminal, reprise avec fg)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SIGQUIT : arrêt et core dump (ctrl + \ dans un terminal)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SIGSEGV : erreur de segmentation (accès mémoire interdit)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 commande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kill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permet d'envoyer des signaux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8" name="Google Shape;488;p4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89" name="Google Shape;489;p41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0" name="Google Shape;490;p41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1" name="Google Shape;491;p41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2" name="Google Shape;492;p41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3" name="Google Shape;493;p41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94" name="Google Shape;494;p41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499" name="Google Shape;49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0" name="Google Shape;500;p4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01" name="Google Shape;501;p4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Quelques commandes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02" name="Google Shape;502;p42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Voir et agir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03" name="Google Shape;503;p4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04" name="Google Shape;504;p42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liste les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pstree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arborescence de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top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liste les processus par consommation CPU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htop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liste les processus interactive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kill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/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killall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envoi de signaux aux processus (arrêt)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5" name="Google Shape;505;p4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06" name="Google Shape;506;p42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7" name="Google Shape;507;p42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8" name="Google Shape;508;p42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09" name="Google Shape;509;p42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0" name="Google Shape;510;p42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1" name="Google Shape;511;p42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16" name="Google Shape;516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7" name="Google Shape;517;p4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18" name="Google Shape;518;p4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Quelques commandes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19" name="Google Shape;519;p43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Voir et agir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20" name="Google Shape;520;p4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21" name="Google Shape;521;p43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fg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passe un processus en premier plan (avec reprise si nécessaire)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bg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reprise d'un processus en pause avec maintien en arrière plan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&lt;command&gt; &amp;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lancement d'une commande en arrière plan (rappel)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nohup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(pour 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no hang up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): lancement d'un processus détaché de la session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2" name="Google Shape;522;p4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23" name="Google Shape;523;p43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4" name="Google Shape;524;p43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25" name="Google Shape;525;p43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26" name="Google Shape;526;p43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27" name="Google Shape;527;p43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28" name="Google Shape;528;p43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33" name="Google Shape;533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4" name="Google Shape;534;p4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35" name="Google Shape;535;p4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Exemples d’utilisation de nohup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36" name="Google Shape;536;p44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Voir et agir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37" name="Google Shape;537;p4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38" name="Google Shape;538;p4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39" name="Google Shape;539;p44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0" name="Google Shape;540;p44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Exécution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standard d’un script avec nohup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nohup ./monScript.sh &amp;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Exécution d’un script avec nohup et redirection de la sortie standard (stdout) et la sortie d’erreur (stderr) vers un fichier nommé “monLog.log”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nohup ./monScript.sh &gt; monLog.log 2&gt;&amp;1 &amp;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1" name="Google Shape;541;p44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2" name="Google Shape;542;p44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3" name="Google Shape;543;p44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4" name="Google Shape;544;p44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45" name="Google Shape;545;p44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50" name="Google Shape;55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1" name="Google Shape;551;p4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52" name="Google Shape;552;p4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Exemples d’utilisation de nohup (suite)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53" name="Google Shape;553;p45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Voir et agir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54" name="Google Shape;554;p4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55" name="Google Shape;555;p4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56" name="Google Shape;556;p45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7" name="Google Shape;557;p45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Exécution d’un script avec nohup et redirection de la sortie standard (stdout) et la sortie d’erreur (stderr) vers /dev/null. Cela signifie que toutes les sorties du script seront supprimées et ne seront pas écrites.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nohup ./votre_script.sh &gt; /dev/null 2&gt;&amp;1 &amp;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8" name="Google Shape;558;p45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9" name="Google Shape;559;p45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0" name="Google Shape;560;p45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1" name="Google Shape;561;p45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2" name="Google Shape;562;p45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67" name="Google Shape;567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8" name="Google Shape;568;p4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69" name="Google Shape;569;p46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 commandes de planification de tâches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0" name="Google Shape;570;p46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Quand exécuter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71" name="Google Shape;571;p4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72" name="Google Shape;572;p4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73" name="Google Shape;573;p46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4" name="Google Shape;574;p46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cron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exécution de processus récurrents (démon)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crontab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commande de configuration de cron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at / atq / atrm / batch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lancement de tâches planifiées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5" name="Google Shape;575;p46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76" name="Google Shape;576;p46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77" name="Google Shape;577;p46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78" name="Google Shape;578;p46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79" name="Google Shape;579;p46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98" name="Google Shape;9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2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00" name="Google Shape;100;p20"/>
          <p:cNvSpPr txBox="1"/>
          <p:nvPr/>
        </p:nvSpPr>
        <p:spPr>
          <a:xfrm>
            <a:off x="946900" y="2610425"/>
            <a:ext cx="1022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Sommaire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 quoi s'agit-il ?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02" name="Google Shape;102;p20"/>
          <p:cNvGrpSpPr/>
          <p:nvPr/>
        </p:nvGrpSpPr>
        <p:grpSpPr>
          <a:xfrm>
            <a:off x="4875454" y="6643500"/>
            <a:ext cx="18700813" cy="1149300"/>
            <a:chOff x="4269990" y="8021650"/>
            <a:chExt cx="13130749" cy="1149300"/>
          </a:xfrm>
        </p:grpSpPr>
        <p:sp>
          <p:nvSpPr>
            <p:cNvPr id="103" name="Google Shape;103;p20"/>
            <p:cNvSpPr txBox="1"/>
            <p:nvPr/>
          </p:nvSpPr>
          <p:spPr>
            <a:xfrm>
              <a:off x="4269990" y="8021650"/>
              <a:ext cx="10059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02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4" name="Google Shape;104;p20"/>
            <p:cNvSpPr txBox="1"/>
            <p:nvPr/>
          </p:nvSpPr>
          <p:spPr>
            <a:xfrm>
              <a:off x="6158538" y="8160250"/>
              <a:ext cx="112422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Gestion de la </a:t>
              </a: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mémoire</a:t>
              </a: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 et ordonnancement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05" name="Google Shape;105;p20"/>
          <p:cNvGrpSpPr/>
          <p:nvPr/>
        </p:nvGrpSpPr>
        <p:grpSpPr>
          <a:xfrm>
            <a:off x="4875439" y="5166100"/>
            <a:ext cx="15835087" cy="1149300"/>
            <a:chOff x="4269994" y="6149551"/>
            <a:chExt cx="15105492" cy="1149300"/>
          </a:xfrm>
        </p:grpSpPr>
        <p:sp>
          <p:nvSpPr>
            <p:cNvPr id="106" name="Google Shape;106;p20"/>
            <p:cNvSpPr txBox="1"/>
            <p:nvPr/>
          </p:nvSpPr>
          <p:spPr>
            <a:xfrm>
              <a:off x="4269994" y="6149551"/>
              <a:ext cx="1195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01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07" name="Google Shape;107;p20"/>
            <p:cNvSpPr txBox="1"/>
            <p:nvPr/>
          </p:nvSpPr>
          <p:spPr>
            <a:xfrm>
              <a:off x="6849586" y="6288151"/>
              <a:ext cx="125259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Notion de processus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cxnSp>
        <p:nvCxnSpPr>
          <p:cNvPr id="108" name="Google Shape;108;p2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grpSp>
        <p:nvGrpSpPr>
          <p:cNvPr id="109" name="Google Shape;109;p20"/>
          <p:cNvGrpSpPr/>
          <p:nvPr/>
        </p:nvGrpSpPr>
        <p:grpSpPr>
          <a:xfrm>
            <a:off x="4875460" y="8120900"/>
            <a:ext cx="18701039" cy="1149300"/>
            <a:chOff x="4269994" y="8021650"/>
            <a:chExt cx="13130908" cy="1149300"/>
          </a:xfrm>
        </p:grpSpPr>
        <p:sp>
          <p:nvSpPr>
            <p:cNvPr id="110" name="Google Shape;110;p20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03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1" name="Google Shape;111;p20"/>
            <p:cNvSpPr txBox="1"/>
            <p:nvPr/>
          </p:nvSpPr>
          <p:spPr>
            <a:xfrm>
              <a:off x="6174302" y="8160250"/>
              <a:ext cx="11226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L’approche GNU/Linux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12" name="Google Shape;112;p20"/>
          <p:cNvGrpSpPr/>
          <p:nvPr/>
        </p:nvGrpSpPr>
        <p:grpSpPr>
          <a:xfrm>
            <a:off x="4875460" y="9598300"/>
            <a:ext cx="18700806" cy="1149300"/>
            <a:chOff x="4269994" y="8021650"/>
            <a:chExt cx="13130744" cy="1149300"/>
          </a:xfrm>
        </p:grpSpPr>
        <p:sp>
          <p:nvSpPr>
            <p:cNvPr id="113" name="Google Shape;113;p20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04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4" name="Google Shape;114;p20"/>
            <p:cNvSpPr txBox="1"/>
            <p:nvPr/>
          </p:nvSpPr>
          <p:spPr>
            <a:xfrm>
              <a:off x="6158538" y="8160250"/>
              <a:ext cx="112422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Gestion des processus avec PowerShell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  <p:grpSp>
        <p:nvGrpSpPr>
          <p:cNvPr id="115" name="Google Shape;115;p20"/>
          <p:cNvGrpSpPr/>
          <p:nvPr/>
        </p:nvGrpSpPr>
        <p:grpSpPr>
          <a:xfrm>
            <a:off x="4875460" y="11075700"/>
            <a:ext cx="18700806" cy="1149300"/>
            <a:chOff x="4269994" y="8021650"/>
            <a:chExt cx="13130744" cy="1149300"/>
          </a:xfrm>
        </p:grpSpPr>
        <p:sp>
          <p:nvSpPr>
            <p:cNvPr id="116" name="Google Shape;116;p20"/>
            <p:cNvSpPr txBox="1"/>
            <p:nvPr/>
          </p:nvSpPr>
          <p:spPr>
            <a:xfrm>
              <a:off x="4269994" y="8021650"/>
              <a:ext cx="1573800" cy="114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146B"/>
                </a:buClr>
                <a:buSzPts val="6800"/>
                <a:buFont typeface="Arial"/>
                <a:buNone/>
              </a:pPr>
              <a:r>
                <a:rPr i="0" lang="fr" sz="6800" u="none" cap="none" strike="noStrike">
                  <a:solidFill>
                    <a:srgbClr val="46ECA4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05</a:t>
              </a:r>
              <a:endParaRPr>
                <a:solidFill>
                  <a:srgbClr val="46ECA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117" name="Google Shape;117;p20"/>
            <p:cNvSpPr txBox="1"/>
            <p:nvPr/>
          </p:nvSpPr>
          <p:spPr>
            <a:xfrm>
              <a:off x="6158538" y="8160250"/>
              <a:ext cx="112422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fr" sz="5000">
                  <a:solidFill>
                    <a:srgbClr val="1D1D1B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rPr>
                <a:t>Démarrage et services</a:t>
              </a:r>
              <a:endParaRPr sz="5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584" name="Google Shape;58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5" name="Google Shape;585;p4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586" name="Google Shape;586;p47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Fichiers et partitions d'échange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87" name="Google Shape;587;p4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Mémoire virtuelle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588" name="Google Shape;588;p4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589" name="Google Shape;589;p4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90" name="Google Shape;590;p47"/>
          <p:cNvSpPr/>
          <p:nvPr/>
        </p:nvSpPr>
        <p:spPr>
          <a:xfrm>
            <a:off x="12775658" y="1321516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1" name="Google Shape;591;p47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swap est constitué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Partitions dédiées (classique)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Fichiers dédiés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/etc/fstab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contient les partitions de swap à monter au démarrage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free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utilisation mémoire et swap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swapon / swapoff 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: activation des espaces de swap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mkswap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initialise un·e fichier/partition de swap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92" name="Google Shape;592;p47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3" name="Google Shape;593;p47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4" name="Google Shape;594;p47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5" name="Google Shape;595;p47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96" name="Google Shape;596;p47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Google Shape;601;p48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602" name="Google Shape;602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3" name="Google Shape;603;p4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04" name="Google Shape;604;p48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5" name="Google Shape;605;p4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06" name="Google Shape;606;p48"/>
          <p:cNvSpPr txBox="1"/>
          <p:nvPr/>
        </p:nvSpPr>
        <p:spPr>
          <a:xfrm>
            <a:off x="3239700" y="3075900"/>
            <a:ext cx="17904600" cy="15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Gestion des processus avec PowerShell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07" name="Google Shape;607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92025" y="5199600"/>
            <a:ext cx="6599950" cy="4797550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48"/>
          <p:cNvSpPr/>
          <p:nvPr/>
        </p:nvSpPr>
        <p:spPr>
          <a:xfrm>
            <a:off x="16864433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9" name="Google Shape;609;p48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0" name="Google Shape;610;p48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1" name="Google Shape;611;p48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2" name="Google Shape;612;p48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3" name="Google Shape;613;p48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18" name="Google Shape;618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9" name="Google Shape;619;p4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20" name="Google Shape;620;p49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Les métadonnées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21" name="Google Shape;621;p49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Caractéristiques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22" name="Google Shape;622;p4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23" name="Google Shape;623;p49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Id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identifiant du processus (équivalent de PID)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ParentId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identifiant du processus parent (équivalent de PPID)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UserName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nom de l'utilisateur associé (équivalent de UID)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Group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groupe associé (équivalent de GID)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Handles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Nombre de handles ouverts par le processus (peut être assimilé à l'équivalent de fichiers ouverts)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State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état actuel du processus (en cours d'exécution, etc.)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Path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chemin d'accès du répertoire de travail du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24" name="Google Shape;624;p4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25" name="Google Shape;625;p49"/>
          <p:cNvSpPr/>
          <p:nvPr/>
        </p:nvSpPr>
        <p:spPr>
          <a:xfrm>
            <a:off x="16864433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6" name="Google Shape;626;p49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27" name="Google Shape;627;p49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28" name="Google Shape;628;p49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29" name="Google Shape;629;p49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0" name="Google Shape;630;p49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35" name="Google Shape;635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6" name="Google Shape;636;p5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37" name="Google Shape;637;p50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Quelques Cmdlets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8" name="Google Shape;638;p5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Avec PowerShell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39" name="Google Shape;639;p5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40" name="Google Shape;640;p5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1" name="Google Shape;641;p50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Get-Process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récupération d'info sur les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Stop-Process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arrêter un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Wait-Process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attendre la fin d'un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Start-Process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lancement d'un processus local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Invoke-Command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lancement d'une commande local ou distante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Get-ComputerInfo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récupération d'informations matérielles et système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Get-CimInstance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récupération d'objets WMI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Windows Management Instrumentation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2" name="Google Shape;642;p50"/>
          <p:cNvSpPr/>
          <p:nvPr/>
        </p:nvSpPr>
        <p:spPr>
          <a:xfrm>
            <a:off x="16864433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3" name="Google Shape;643;p50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4" name="Google Shape;644;p50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5" name="Google Shape;645;p50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6" name="Google Shape;646;p50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47" name="Google Shape;647;p50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Google Shape;652;p5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653" name="Google Shape;653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4" name="Google Shape;654;p5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55" name="Google Shape;655;p51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56" name="Google Shape;656;p5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57" name="Google Shape;657;p51"/>
          <p:cNvSpPr txBox="1"/>
          <p:nvPr/>
        </p:nvSpPr>
        <p:spPr>
          <a:xfrm>
            <a:off x="3239700" y="3075900"/>
            <a:ext cx="17904600" cy="15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Démarrage et services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58" name="Google Shape;658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49063" y="5033175"/>
            <a:ext cx="5685875" cy="5685875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51"/>
          <p:cNvSpPr/>
          <p:nvPr/>
        </p:nvSpPr>
        <p:spPr>
          <a:xfrm>
            <a:off x="20407858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60" name="Google Shape;660;p51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1" name="Google Shape;661;p51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2" name="Google Shape;662;p51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3" name="Google Shape;663;p51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4" name="Google Shape;664;p51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69" name="Google Shape;66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0" name="Google Shape;670;p5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71" name="Google Shape;671;p52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boot à l'ancienne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72" name="Google Shape;672;p52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MBR ou UEFI legacy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73" name="Google Shape;673;p5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74" name="Google Shape;674;p5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75" name="Google Shape;675;p52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BIOS/UEFI démarre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Choix du périphérique de stockage de démarrage (configuration)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MBR/GPT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secteur de démarrage contient le bootloader (emplacement conventionnel)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bootloader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Connaît le·s système·s de fichiers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Décide quel noyau (OS) démarrer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76" name="Google Shape;676;p52"/>
          <p:cNvSpPr/>
          <p:nvPr/>
        </p:nvSpPr>
        <p:spPr>
          <a:xfrm>
            <a:off x="20407858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7" name="Google Shape;677;p52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78" name="Google Shape;678;p52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79" name="Google Shape;679;p52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0" name="Google Shape;680;p52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81" name="Google Shape;681;p52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686" name="Google Shape;686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7" name="Google Shape;687;p5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688" name="Google Shape;688;p53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boot UEFI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89" name="Google Shape;689;p53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UEFI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690" name="Google Shape;690;p5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691" name="Google Shape;691;p5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92" name="Google Shape;692;p53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UEFI démarre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Choix du périphérique de stockage de démarrage (configuration)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Ce périphérique contient une ESP (EFI System Partition)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Cette partition contient 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Firmware UEFI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Bootloader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bootloader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Décide quel noyau (OS) démarrer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3" name="Google Shape;693;p53"/>
          <p:cNvSpPr/>
          <p:nvPr/>
        </p:nvSpPr>
        <p:spPr>
          <a:xfrm>
            <a:off x="20407858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4" name="Google Shape;694;p53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5" name="Google Shape;695;p53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6" name="Google Shape;696;p53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7" name="Google Shape;697;p53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98" name="Google Shape;698;p53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03" name="Google Shape;703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4" name="Google Shape;704;p5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05" name="Google Shape;705;p54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Secure boot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06" name="Google Shape;706;p54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UEFI secure boot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07" name="Google Shape;707;p5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08" name="Google Shape;708;p5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09" name="Google Shape;709;p54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Idée générale : Interdire de démarrer des noyaux 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compromis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Mis en place par Microsoft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UEFI avec secure boot ne peut démarrer que des loader signés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Mécanisme de 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signature numérique</a:t>
            </a:r>
            <a:endParaRPr i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0" name="Google Shape;710;p54"/>
          <p:cNvSpPr/>
          <p:nvPr/>
        </p:nvSpPr>
        <p:spPr>
          <a:xfrm>
            <a:off x="20407858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1" name="Google Shape;711;p54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2" name="Google Shape;712;p54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3" name="Google Shape;713;p54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4" name="Google Shape;714;p54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5" name="Google Shape;715;p54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20" name="Google Shape;720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1" name="Google Shape;721;p5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22" name="Google Shape;722;p55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Amorçage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23" name="Google Shape;723;p55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Au début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24" name="Google Shape;724;p5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25" name="Google Shape;725;p5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26" name="Google Shape;726;p55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L'amorçage GNU/Linux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GNU grub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grub-legacy (sans esp)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grub2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Permet de démarrer n'importe quel système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L'amorçage Windows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Bootmgr.exe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Permet uniquement de démarrer Windows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Plus (beaucoup) d'info sur l'amorçage sur le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site de Rod Smith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7" name="Google Shape;727;p55"/>
          <p:cNvSpPr/>
          <p:nvPr/>
        </p:nvSpPr>
        <p:spPr>
          <a:xfrm>
            <a:off x="20407858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8" name="Google Shape;728;p55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29" name="Google Shape;729;p55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0" name="Google Shape;730;p55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1" name="Google Shape;731;p55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2" name="Google Shape;732;p55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37" name="Google Shape;737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8" name="Google Shape;738;p5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39" name="Google Shape;739;p56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Amorçage du système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40" name="Google Shape;740;p56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Et après le noyau ?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41" name="Google Shape;741;p5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42" name="Google Shape;742;p5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43" name="Google Shape;743;p56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Démarrage d'un premier processus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En charge de démarrer tous les autres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Services (démons ou 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daemons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Processus démarrés lors de l'amorçage de la machine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Toujours chargés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4" name="Google Shape;744;p56"/>
          <p:cNvSpPr/>
          <p:nvPr/>
        </p:nvSpPr>
        <p:spPr>
          <a:xfrm>
            <a:off x="20407858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5" name="Google Shape;745;p56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6" name="Google Shape;746;p56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7" name="Google Shape;747;p56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8" name="Google Shape;748;p56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49" name="Google Shape;749;p56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-920764" y="-2786586"/>
            <a:ext cx="27386279" cy="199855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lack_card.png" id="123" name="Google Shape;12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2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25" name="Google Shape;125;p21"/>
          <p:cNvSpPr txBox="1"/>
          <p:nvPr/>
        </p:nvSpPr>
        <p:spPr>
          <a:xfrm>
            <a:off x="4269994" y="6597050"/>
            <a:ext cx="1195800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146B"/>
              </a:buClr>
              <a:buSzPts val="6800"/>
              <a:buFont typeface="Arial"/>
              <a:buNone/>
            </a:pPr>
            <a:r>
              <a:t/>
            </a:r>
            <a:endParaRPr>
              <a:solidFill>
                <a:srgbClr val="46ECA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7" name="Google Shape;127;p21"/>
          <p:cNvSpPr txBox="1"/>
          <p:nvPr/>
        </p:nvSpPr>
        <p:spPr>
          <a:xfrm>
            <a:off x="3239700" y="3075900"/>
            <a:ext cx="179046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100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2" name="Google Shape;132;p21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0825" y="4927175"/>
            <a:ext cx="7622349" cy="606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54" name="Google Shape;754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55" name="Google Shape;755;p57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56" name="Google Shape;756;p57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démarrage GNU/Linux : Systemd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57" name="Google Shape;757;p57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</a:t>
            </a: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new</a:t>
            </a: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init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58" name="Google Shape;758;p57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59" name="Google Shape;759;p57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60" name="Google Shape;760;p57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Nouveau système de démarrage GNU/Linux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Gestion des dépendances de services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Démarrage parallèle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Principale commande d'administration : </a:t>
            </a: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systemctl</a:t>
            </a:r>
            <a:endParaRPr b="1"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1" name="Google Shape;761;p57"/>
          <p:cNvSpPr/>
          <p:nvPr/>
        </p:nvSpPr>
        <p:spPr>
          <a:xfrm>
            <a:off x="20407858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62" name="Google Shape;762;p57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3" name="Google Shape;763;p57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4" name="Google Shape;764;p57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5" name="Google Shape;765;p57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66" name="Google Shape;766;p57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71" name="Google Shape;771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2" name="Google Shape;772;p58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73" name="Google Shape;773;p58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démarrage Windows : Boot manager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74" name="Google Shape;774;p58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Le Windows boot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75" name="Google Shape;775;p58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76" name="Google Shape;776;p58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77" name="Google Shape;777;p58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fichier bootmgr.exe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Peut se trouver à la racine du c:\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Peut être dans une partition NTFS système (boot partition)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Au boot: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Il lit les données du BCD (Boot Configuration Data)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Execute winload.exe → charge les pilotes du système et l’OS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Lancement du SCM (</a:t>
            </a:r>
            <a:r>
              <a:rPr i="1" lang="fr" sz="5000">
                <a:latin typeface="Proxima Nova"/>
                <a:ea typeface="Proxima Nova"/>
                <a:cs typeface="Proxima Nova"/>
                <a:sym typeface="Proxima Nova"/>
              </a:rPr>
              <a:t>Service Control Manager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) qui lance les services de démarrage en base de registre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8" name="Google Shape;778;p58"/>
          <p:cNvSpPr/>
          <p:nvPr/>
        </p:nvSpPr>
        <p:spPr>
          <a:xfrm>
            <a:off x="20407858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9" name="Google Shape;779;p58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0" name="Google Shape;780;p58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1" name="Google Shape;781;p58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2" name="Google Shape;782;p58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83" name="Google Shape;783;p58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788" name="Google Shape;788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9" name="Google Shape;789;p59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790" name="Google Shape;790;p59"/>
          <p:cNvSpPr txBox="1"/>
          <p:nvPr/>
        </p:nvSpPr>
        <p:spPr>
          <a:xfrm>
            <a:off x="946900" y="2610425"/>
            <a:ext cx="175818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démarrage Windows : Boot manager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91" name="Google Shape;791;p59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Avec Powershell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792" name="Google Shape;792;p59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793" name="Google Shape;793;p59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94" name="Google Shape;794;p59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Get-Service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liste et état des services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Stop-Service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arrêter un service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Start-Service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démarrer un service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Suspend-Service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mettre un service en pause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Restart-Service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redémarrage d'un service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5000">
                <a:latin typeface="Proxima Nova"/>
                <a:ea typeface="Proxima Nova"/>
                <a:cs typeface="Proxima Nova"/>
                <a:sym typeface="Proxima Nova"/>
              </a:rPr>
              <a:t>Set-Service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 : modifier un service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Plus d'info : </a:t>
            </a:r>
            <a:r>
              <a:rPr lang="fr" sz="50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Gérer les services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95" name="Google Shape;795;p59"/>
          <p:cNvSpPr/>
          <p:nvPr/>
        </p:nvSpPr>
        <p:spPr>
          <a:xfrm>
            <a:off x="20407858" y="1321491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6" name="Google Shape;796;p59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7" name="Google Shape;797;p59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8" name="Google Shape;798;p59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9" name="Google Shape;799;p59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0" name="Google Shape;800;p59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805" name="Google Shape;80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6" name="Google Shape;806;p60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807" name="Google Shape;807;p60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En résumé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08" name="Google Shape;808;p60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retenir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809" name="Google Shape;809;p60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810" name="Google Shape;810;p60"/>
          <p:cNvSpPr txBox="1"/>
          <p:nvPr/>
        </p:nvSpPr>
        <p:spPr>
          <a:xfrm>
            <a:off x="5256425" y="3880725"/>
            <a:ext cx="18529200" cy="9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Gestion de processus et mémoire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</a:t>
            </a: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'amorçage (boot)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Notion de service/démon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1" name="Google Shape;811;p60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816" name="Google Shape;816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7" name="Google Shape;817;p61"/>
          <p:cNvCxnSpPr/>
          <p:nvPr/>
        </p:nvCxnSpPr>
        <p:spPr>
          <a:xfrm>
            <a:off x="3728230" y="5315401"/>
            <a:ext cx="2423100" cy="0"/>
          </a:xfrm>
          <a:prstGeom prst="straightConnector1">
            <a:avLst/>
          </a:prstGeom>
          <a:noFill/>
          <a:ln cap="flat" cmpd="sng" w="25400">
            <a:solidFill>
              <a:srgbClr val="000000">
                <a:alpha val="50199"/>
              </a:srgbClr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18" name="Google Shape;818;p61"/>
          <p:cNvSpPr txBox="1"/>
          <p:nvPr/>
        </p:nvSpPr>
        <p:spPr>
          <a:xfrm>
            <a:off x="3756196" y="4208112"/>
            <a:ext cx="45927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i="0" lang="fr" sz="5000" u="none" cap="none" strike="noStrike">
                <a:solidFill>
                  <a:srgbClr val="00000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MERCI</a:t>
            </a:r>
            <a:endParaRPr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19" name="Google Shape;819;p61"/>
          <p:cNvSpPr txBox="1"/>
          <p:nvPr/>
        </p:nvSpPr>
        <p:spPr>
          <a:xfrm>
            <a:off x="3738325" y="6237950"/>
            <a:ext cx="7090200" cy="39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pour votre participation.</a:t>
            </a:r>
            <a:br>
              <a:rPr lang="fr" sz="5000">
                <a:latin typeface="Proxima Nova"/>
                <a:ea typeface="Proxima Nova"/>
                <a:cs typeface="Proxima Nova"/>
                <a:sym typeface="Proxima Nova"/>
              </a:rPr>
            </a:b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C’est à vous maintenant.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questions ? 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Proxima Nova"/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 remarques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0" name="Google Shape;820;p61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821" name="Google Shape;821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56575" y="5315400"/>
            <a:ext cx="6625338" cy="4832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2" name="Google Shape;822;p61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e_wild_code_school_yellow.png" id="827" name="Google Shape;827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6887" y="-2593755"/>
            <a:ext cx="14969875" cy="10921604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p62"/>
          <p:cNvSpPr txBox="1"/>
          <p:nvPr/>
        </p:nvSpPr>
        <p:spPr>
          <a:xfrm>
            <a:off x="870475" y="5572325"/>
            <a:ext cx="19074900" cy="3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7200">
                <a:latin typeface="Montserrat ExtraBold"/>
                <a:ea typeface="Montserrat ExtraBold"/>
                <a:cs typeface="Montserrat ExtraBold"/>
                <a:sym typeface="Montserrat ExtraBold"/>
              </a:rPr>
              <a:t>Atelier : </a:t>
            </a:r>
            <a:endParaRPr sz="72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lang="fr" sz="7200" u="sng">
                <a:solidFill>
                  <a:schemeClr val="hlink"/>
                </a:solidFill>
                <a:latin typeface="Montserrat ExtraBold"/>
                <a:ea typeface="Montserrat ExtraBold"/>
                <a:cs typeface="Montserrat ExtraBold"/>
                <a:sym typeface="Montserrat ExtraBold"/>
                <a:hlinkClick r:id="rId4"/>
              </a:rPr>
              <a:t>Gestion services &amp; processus</a:t>
            </a:r>
            <a:r>
              <a:rPr lang="fr" sz="7200"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72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29" name="Google Shape;829;p6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39" name="Google Shape;13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22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41" name="Google Shape;141;p22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Programme (rappel)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recette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43" name="Google Shape;143;p22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44" name="Google Shape;144;p22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Séquence d'instructions machines (binaire)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Stocké dans une mémoire (vive ou stockage)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Statique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Destiné à être exécuté par un processeur comprenant ces instructions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0" name="Google Shape;150;p22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56" name="Google Shape;15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23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58" name="Google Shape;158;p23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Fonctionnement de l'ordinateur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Retour en bas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60" name="Google Shape;160;p23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61" name="Google Shape;161;p23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Un CPU peut exécuter 1 code machine (programme) à la fois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Exécute une opération unitaire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Passe à la suivante (en boucle)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Comment partager le (ou les) processeurs entre les différents programmes (et notamment le noyau)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2" name="Google Shape;162;p23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63" name="Google Shape;163;p23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73" name="Google Shape;17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4" name="Google Shape;174;p24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75" name="Google Shape;175;p24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Une première idée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949225" y="4632400"/>
            <a:ext cx="35064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Chacun son tour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77" name="Google Shape;177;p24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78" name="Google Shape;178;p24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Au démarrage, on lance le système d'exploitation (le noyau)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Puis le noyau lance un programme utilisateur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Puis le programme utilisateur relance le noyau…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Inconvénients :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Et si le programme ne rend pas la main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Efficacité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Réactivité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9" name="Google Shape;179;p24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0" name="Google Shape;180;p24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3" name="Google Shape;183;p24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4" name="Google Shape;184;p24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190" name="Google Shape;19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1" name="Google Shape;191;p25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192" name="Google Shape;192;p25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Optimiser l’utilisation du CPU</a:t>
            </a:r>
            <a:endParaRPr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3" name="Google Shape;193;p25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Différentes échelles de temps</a:t>
            </a:r>
            <a:endParaRPr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194" name="Google Shape;194;p25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195" name="Google Shape;195;p25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Accès à une information sur le disque (ou autre)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Lent (par rapport au CPU)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Le programme doit attendre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Gaspillage de temps CPU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6" name="Google Shape;196;p25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7" name="Google Shape;197;p25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9" name="Google Shape;199;p25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1" name="Google Shape;201;p25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2" name="Google Shape;202;p25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_card.png" id="207" name="Google Shape;20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660" y="550970"/>
            <a:ext cx="1202682" cy="16045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8" name="Google Shape;208;p26"/>
          <p:cNvCxnSpPr/>
          <p:nvPr/>
        </p:nvCxnSpPr>
        <p:spPr>
          <a:xfrm>
            <a:off x="991952" y="3760340"/>
            <a:ext cx="3612900" cy="0"/>
          </a:xfrm>
          <a:prstGeom prst="straightConnector1">
            <a:avLst/>
          </a:prstGeom>
          <a:noFill/>
          <a:ln cap="flat" cmpd="sng" w="25400">
            <a:solidFill>
              <a:srgbClr val="1D1D1B"/>
            </a:solidFill>
            <a:prstDash val="solid"/>
            <a:miter lim="400000"/>
            <a:headEnd len="sm" w="sm" type="none"/>
            <a:tailEnd len="med" w="med" type="triangle"/>
          </a:ln>
        </p:spPr>
      </p:cxnSp>
      <p:sp>
        <p:nvSpPr>
          <p:cNvPr id="209" name="Google Shape;209;p26"/>
          <p:cNvSpPr txBox="1"/>
          <p:nvPr/>
        </p:nvSpPr>
        <p:spPr>
          <a:xfrm>
            <a:off x="946900" y="2610425"/>
            <a:ext cx="133710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fr" sz="5000">
                <a:solidFill>
                  <a:srgbClr val="1D1D1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 problème de réactivité</a:t>
            </a:r>
            <a:endParaRPr sz="5000">
              <a:solidFill>
                <a:srgbClr val="1D1D1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0" name="Google Shape;210;p26"/>
          <p:cNvSpPr txBox="1"/>
          <p:nvPr/>
        </p:nvSpPr>
        <p:spPr>
          <a:xfrm>
            <a:off x="949225" y="4632400"/>
            <a:ext cx="35064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fr" sz="2800">
                <a:solidFill>
                  <a:srgbClr val="1D1D1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Réagir aux actions de l'utilisateurs</a:t>
            </a:r>
            <a:endParaRPr sz="2800">
              <a:solidFill>
                <a:srgbClr val="1D1D1B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11" name="Google Shape;211;p26"/>
          <p:cNvCxnSpPr/>
          <p:nvPr/>
        </p:nvCxnSpPr>
        <p:spPr>
          <a:xfrm>
            <a:off x="1901106" y="1353253"/>
            <a:ext cx="21069300" cy="0"/>
          </a:xfrm>
          <a:prstGeom prst="straightConnector1">
            <a:avLst/>
          </a:prstGeom>
          <a:noFill/>
          <a:ln cap="flat" cmpd="sng" w="12700">
            <a:solidFill>
              <a:srgbClr val="000000">
                <a:alpha val="70200"/>
              </a:srgbClr>
            </a:solidFill>
            <a:prstDash val="solid"/>
            <a:miter lim="400000"/>
            <a:headEnd len="sm" w="sm" type="none"/>
            <a:tailEnd len="med" w="med" type="oval"/>
          </a:ln>
        </p:spPr>
      </p:cxnSp>
      <p:sp>
        <p:nvSpPr>
          <p:cNvPr id="212" name="Google Shape;212;p26"/>
          <p:cNvSpPr txBox="1"/>
          <p:nvPr/>
        </p:nvSpPr>
        <p:spPr>
          <a:xfrm>
            <a:off x="5256425" y="4152950"/>
            <a:ext cx="18529200" cy="89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Cas particulier des applications interactives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Utilisateur déclenche une action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Attendre la fin de l'action pour pouvoir faire autre chose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546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000"/>
              <a:buFont typeface="Proxima Nova"/>
              <a:buChar char="-"/>
            </a:pPr>
            <a:r>
              <a:rPr lang="fr" sz="5000">
                <a:latin typeface="Proxima Nova"/>
                <a:ea typeface="Proxima Nova"/>
                <a:cs typeface="Proxima Nova"/>
                <a:sym typeface="Proxima Nova"/>
              </a:rPr>
              <a:t>Même en cas de lancement d'un calcul long ?</a:t>
            </a:r>
            <a:endParaRPr sz="5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3" name="Google Shape;213;p26"/>
          <p:cNvSpPr txBox="1"/>
          <p:nvPr>
            <p:ph idx="12" type="sldNum"/>
          </p:nvPr>
        </p:nvSpPr>
        <p:spPr>
          <a:xfrm>
            <a:off x="12001499" y="13080999"/>
            <a:ext cx="368400" cy="379800"/>
          </a:xfrm>
          <a:prstGeom prst="rect">
            <a:avLst/>
          </a:prstGeom>
        </p:spPr>
        <p:txBody>
          <a:bodyPr anchorCtr="0" anchor="b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4" name="Google Shape;214;p26"/>
          <p:cNvSpPr/>
          <p:nvPr/>
        </p:nvSpPr>
        <p:spPr>
          <a:xfrm>
            <a:off x="5130608" y="1321503"/>
            <a:ext cx="1097604" cy="63504"/>
          </a:xfrm>
          <a:custGeom>
            <a:rect b="b" l="l" r="r" t="t"/>
            <a:pathLst>
              <a:path extrusionOk="0" h="21600" w="21600">
                <a:moveTo>
                  <a:pt x="955" y="21600"/>
                </a:moveTo>
                <a:lnTo>
                  <a:pt x="20645" y="21600"/>
                </a:lnTo>
                <a:cubicBezTo>
                  <a:pt x="20917" y="21600"/>
                  <a:pt x="21080" y="21600"/>
                  <a:pt x="21189" y="20949"/>
                </a:cubicBezTo>
                <a:cubicBezTo>
                  <a:pt x="21362" y="19857"/>
                  <a:pt x="21499" y="17494"/>
                  <a:pt x="21562" y="14494"/>
                </a:cubicBezTo>
                <a:cubicBezTo>
                  <a:pt x="21587" y="13310"/>
                  <a:pt x="21600" y="12060"/>
                  <a:pt x="21600" y="10800"/>
                </a:cubicBezTo>
                <a:cubicBezTo>
                  <a:pt x="21600" y="9540"/>
                  <a:pt x="21587" y="8290"/>
                  <a:pt x="21562" y="7106"/>
                </a:cubicBezTo>
                <a:cubicBezTo>
                  <a:pt x="21499" y="4106"/>
                  <a:pt x="21362" y="1743"/>
                  <a:pt x="21189" y="651"/>
                </a:cubicBezTo>
                <a:cubicBezTo>
                  <a:pt x="21080" y="0"/>
                  <a:pt x="20917" y="0"/>
                  <a:pt x="20645" y="0"/>
                </a:cubicBezTo>
                <a:lnTo>
                  <a:pt x="955" y="0"/>
                </a:lnTo>
                <a:cubicBezTo>
                  <a:pt x="683" y="0"/>
                  <a:pt x="520" y="0"/>
                  <a:pt x="411" y="651"/>
                </a:cubicBezTo>
                <a:cubicBezTo>
                  <a:pt x="238" y="1743"/>
                  <a:pt x="101" y="4106"/>
                  <a:pt x="38" y="7106"/>
                </a:cubicBezTo>
                <a:cubicBezTo>
                  <a:pt x="13" y="8290"/>
                  <a:pt x="0" y="9540"/>
                  <a:pt x="0" y="10800"/>
                </a:cubicBezTo>
                <a:cubicBezTo>
                  <a:pt x="0" y="12060"/>
                  <a:pt x="13" y="13310"/>
                  <a:pt x="38" y="14494"/>
                </a:cubicBezTo>
                <a:cubicBezTo>
                  <a:pt x="101" y="17494"/>
                  <a:pt x="238" y="19857"/>
                  <a:pt x="411" y="20949"/>
                </a:cubicBezTo>
                <a:cubicBezTo>
                  <a:pt x="520" y="21600"/>
                  <a:pt x="683" y="21600"/>
                  <a:pt x="955" y="2160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5" name="Google Shape;215;p26"/>
          <p:cNvSpPr txBox="1"/>
          <p:nvPr/>
        </p:nvSpPr>
        <p:spPr>
          <a:xfrm>
            <a:off x="376240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Notion de processus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6" name="Google Shape;216;p26"/>
          <p:cNvSpPr txBox="1"/>
          <p:nvPr/>
        </p:nvSpPr>
        <p:spPr>
          <a:xfrm>
            <a:off x="7851175" y="695900"/>
            <a:ext cx="3301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Mémoire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7" name="Google Shape;217;p26"/>
          <p:cNvSpPr txBox="1"/>
          <p:nvPr/>
        </p:nvSpPr>
        <p:spPr>
          <a:xfrm>
            <a:off x="11407450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L’approche GNU/Linux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8" name="Google Shape;218;p26"/>
          <p:cNvSpPr txBox="1"/>
          <p:nvPr/>
        </p:nvSpPr>
        <p:spPr>
          <a:xfrm>
            <a:off x="15559625" y="695900"/>
            <a:ext cx="38340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Avec PowerShell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9" name="Google Shape;219;p26"/>
          <p:cNvSpPr txBox="1"/>
          <p:nvPr/>
        </p:nvSpPr>
        <p:spPr>
          <a:xfrm>
            <a:off x="19711799" y="695900"/>
            <a:ext cx="30192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" sz="2400">
                <a:solidFill>
                  <a:srgbClr val="1D1D1B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Boot &amp; services</a:t>
            </a:r>
            <a:endParaRPr sz="2400">
              <a:solidFill>
                <a:srgbClr val="1D1D1B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